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60" r:id="rId4"/>
    <p:sldId id="259" r:id="rId5"/>
    <p:sldId id="257" r:id="rId6"/>
    <p:sldId id="261" r:id="rId7"/>
    <p:sldId id="258" r:id="rId8"/>
    <p:sldId id="264" r:id="rId9"/>
    <p:sldId id="262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9671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01985-D3CA-DBD2-6DED-0F0A6BE29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FC625-95A6-A24A-C4F9-ACDC549B3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443A5F-B610-EBD7-6F05-62DE7F797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B1A26-173F-A3FE-0C26-96E0E962CF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2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8AB8C-5C3B-2F97-1CD9-37CC3F190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3A67A-8171-EF33-401A-BD0C1CC89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8058F9-1FAC-4F09-5464-176BDF0B2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7BD6A-4FB7-9C40-C1CF-B1F5C5CD13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19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4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52" y="5690652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17154" y="6013777"/>
            <a:ext cx="4371052" cy="11793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Team: The Final Cut</a:t>
            </a:r>
          </a:p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CineHack.ai 2025</a:t>
            </a:r>
          </a:p>
        </p:txBody>
      </p:sp>
      <p:sp>
        <p:nvSpPr>
          <p:cNvPr id="8" name="Text 2"/>
          <p:cNvSpPr/>
          <p:nvPr/>
        </p:nvSpPr>
        <p:spPr>
          <a:xfrm>
            <a:off x="4915476" y="1982263"/>
            <a:ext cx="6376012" cy="18928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7410"/>
              </a:lnSpc>
              <a:buNone/>
            </a:pPr>
            <a:r>
              <a:rPr lang="en-US" sz="5290" dirty="0">
                <a:solidFill>
                  <a:srgbClr val="EAEAEA"/>
                </a:solidFill>
                <a:latin typeface="Arial Black" panose="020B0A04020102020204" pitchFamily="34" charset="0"/>
                <a:ea typeface="思源黑体-思源黑体-Regular" pitchFamily="34" charset="-122"/>
                <a:cs typeface="思源黑体-思源黑体-Regular" pitchFamily="34" charset="-120"/>
              </a:rPr>
              <a:t>Shotweave</a:t>
            </a:r>
            <a:endParaRPr lang="en-US" sz="5290" dirty="0">
              <a:latin typeface="Arial Black" panose="020B0A040201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D20787-F725-5E8B-8946-B81E18829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8576" y="12670"/>
            <a:ext cx="2891823" cy="7585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2BD921E-FA8C-A093-BC2E-894788E253A7}"/>
              </a:ext>
            </a:extLst>
          </p:cNvPr>
          <p:cNvSpPr txBox="1"/>
          <p:nvPr/>
        </p:nvSpPr>
        <p:spPr>
          <a:xfrm>
            <a:off x="4822499" y="3323465"/>
            <a:ext cx="540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AEAEA"/>
                </a:solidFill>
                <a:latin typeface="Arial" panose="020B0604020202020204" pitchFamily="34" charset="0"/>
                <a:ea typeface="思源黑体-思源黑体-Regular" pitchFamily="34" charset="-122"/>
                <a:cs typeface="Arial" panose="020B0604020202020204" pitchFamily="34" charset="0"/>
              </a:rPr>
              <a:t>An AI-Powered Production OS for the Film Industry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AF508B5-BFA6-A0BB-2DEF-D0563A292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448" y="593835"/>
            <a:ext cx="5272095" cy="52720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417F2-02F1-5089-EEFB-46C69B6E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33CA155-FCCF-776A-D1F2-6CF48F34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07B68588-0A6B-A9AF-8C5D-1E7D8516F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3A396BBE-6DE8-611C-74AF-86758319A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527" y="3447288"/>
            <a:ext cx="6537960" cy="3136392"/>
          </a:xfrm>
          <a:prstGeom prst="rect">
            <a:avLst/>
          </a:prstGeom>
        </p:spPr>
      </p:pic>
      <p:pic>
        <p:nvPicPr>
          <p:cNvPr id="8" name="Image 6" descr="preencoded.png">
            <a:extLst>
              <a:ext uri="{FF2B5EF4-FFF2-40B4-BE49-F238E27FC236}">
                <a16:creationId xmlns:a16="http://schemas.microsoft.com/office/drawing/2014/main" id="{0CA5145A-1891-7235-096A-0A2349F0B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5257800"/>
            <a:ext cx="6089904" cy="292608"/>
          </a:xfrm>
          <a:prstGeom prst="rect">
            <a:avLst/>
          </a:prstGeom>
        </p:spPr>
      </p:pic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2D3E5D2F-AFFC-B67C-A1BD-2D02F77BE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6784848"/>
            <a:ext cx="6089904" cy="292608"/>
          </a:xfrm>
          <a:prstGeom prst="rect">
            <a:avLst/>
          </a:prstGeom>
        </p:spPr>
      </p:pic>
      <p:pic>
        <p:nvPicPr>
          <p:cNvPr id="10" name="Image 8" descr="preencoded.png">
            <a:extLst>
              <a:ext uri="{FF2B5EF4-FFF2-40B4-BE49-F238E27FC236}">
                <a16:creationId xmlns:a16="http://schemas.microsoft.com/office/drawing/2014/main" id="{9BE8E02F-037F-5EC5-8722-A2921715F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384" y="5257800"/>
            <a:ext cx="6089904" cy="292608"/>
          </a:xfrm>
          <a:prstGeom prst="rect">
            <a:avLst/>
          </a:prstGeom>
        </p:spPr>
      </p:pic>
      <p:pic>
        <p:nvPicPr>
          <p:cNvPr id="11" name="Image 9" descr="preencoded.png">
            <a:extLst>
              <a:ext uri="{FF2B5EF4-FFF2-40B4-BE49-F238E27FC236}">
                <a16:creationId xmlns:a16="http://schemas.microsoft.com/office/drawing/2014/main" id="{070FA31E-2E32-39B4-A204-F63651317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384" y="6784848"/>
            <a:ext cx="6089904" cy="292608"/>
          </a:xfrm>
          <a:prstGeom prst="rect">
            <a:avLst/>
          </a:prstGeom>
        </p:spPr>
      </p:pic>
      <p:sp>
        <p:nvSpPr>
          <p:cNvPr id="16" name="Text 0">
            <a:extLst>
              <a:ext uri="{FF2B5EF4-FFF2-40B4-BE49-F238E27FC236}">
                <a16:creationId xmlns:a16="http://schemas.microsoft.com/office/drawing/2014/main" id="{F47552B8-9171-DFB0-07F0-6338660EFDD3}"/>
              </a:ext>
            </a:extLst>
          </p:cNvPr>
          <p:cNvSpPr/>
          <p:nvPr/>
        </p:nvSpPr>
        <p:spPr>
          <a:xfrm>
            <a:off x="914400" y="2418891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70"/>
              </a:lnSpc>
              <a:buNone/>
            </a:pPr>
            <a:r>
              <a:rPr lang="en-US" sz="3840" dirty="0">
                <a:solidFill>
                  <a:schemeClr val="bg1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07B93250-280A-3FBA-5FCD-61FD885E1600}"/>
              </a:ext>
            </a:extLst>
          </p:cNvPr>
          <p:cNvSpPr/>
          <p:nvPr/>
        </p:nvSpPr>
        <p:spPr>
          <a:xfrm>
            <a:off x="685800" y="394106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C21CBCA6-6E33-408A-84A7-7D60C6FAB802}"/>
              </a:ext>
            </a:extLst>
          </p:cNvPr>
          <p:cNvSpPr/>
          <p:nvPr/>
        </p:nvSpPr>
        <p:spPr>
          <a:xfrm>
            <a:off x="1033272" y="469087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920" dirty="0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93BBB416-966A-A425-B7F7-F9C2C15C99C8}"/>
              </a:ext>
            </a:extLst>
          </p:cNvPr>
          <p:cNvSpPr/>
          <p:nvPr/>
        </p:nvSpPr>
        <p:spPr>
          <a:xfrm>
            <a:off x="1033272" y="621792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920" dirty="0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85FB6581-4E16-DF3C-B557-951F65F5FB43}"/>
              </a:ext>
            </a:extLst>
          </p:cNvPr>
          <p:cNvSpPr/>
          <p:nvPr/>
        </p:nvSpPr>
        <p:spPr>
          <a:xfrm>
            <a:off x="7763256" y="621792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920" dirty="0"/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5CED5221-CC4C-208F-CB59-4CA83FDA93AB}"/>
              </a:ext>
            </a:extLst>
          </p:cNvPr>
          <p:cNvSpPr/>
          <p:nvPr/>
        </p:nvSpPr>
        <p:spPr>
          <a:xfrm>
            <a:off x="7094583" y="4155948"/>
            <a:ext cx="5958477" cy="362788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F566CB1-47FF-7D1B-783D-5C7541F26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8576" y="1653"/>
            <a:ext cx="2891823" cy="7585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B2C5EBF-984D-2C6B-EA97-8FB8E4930740}"/>
              </a:ext>
            </a:extLst>
          </p:cNvPr>
          <p:cNvSpPr txBox="1"/>
          <p:nvPr/>
        </p:nvSpPr>
        <p:spPr>
          <a:xfrm>
            <a:off x="7004304" y="3659043"/>
            <a:ext cx="57321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Shotweave is a smart production management tool that streamlines filmmaking from pre-production to post-production. It enables teams to plan, collaborate, and manage projects efficiently using AI-assisted insights, unified communication, and a centralized dashboard. With Shotweave, filmmakers can reduce planning time by 40%, cut production costs by 25%, and make data-driven decisions for smoother project execution.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9AC5290-0E80-4339-9C6C-D0CD3F81DC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85628">
            <a:off x="914400" y="2511735"/>
            <a:ext cx="5272095" cy="5272095"/>
          </a:xfrm>
          <a:prstGeom prst="rect">
            <a:avLst/>
          </a:prstGeom>
        </p:spPr>
      </p:pic>
      <p:pic>
        <p:nvPicPr>
          <p:cNvPr id="6146" name="Picture 2" descr="Introduction PNGs for Free Download">
            <a:extLst>
              <a:ext uri="{FF2B5EF4-FFF2-40B4-BE49-F238E27FC236}">
                <a16:creationId xmlns:a16="http://schemas.microsoft.com/office/drawing/2014/main" id="{B3D88D6E-3094-C2BF-A00B-858FFF4D5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24" y="3985382"/>
            <a:ext cx="4446005" cy="444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602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7118" y="0"/>
            <a:ext cx="14707518" cy="293488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453128"/>
            <a:ext cx="6537960" cy="133502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971032"/>
            <a:ext cx="6537960" cy="133502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4453128"/>
            <a:ext cx="6537960" cy="133502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5971032"/>
            <a:ext cx="6537960" cy="133502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5257800"/>
            <a:ext cx="6089904" cy="2926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6784848"/>
            <a:ext cx="6089904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384" y="5257800"/>
            <a:ext cx="6089904" cy="29260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384" y="6784848"/>
            <a:ext cx="6089904" cy="29260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112" y="4663440"/>
            <a:ext cx="420624" cy="42062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112" y="6181344"/>
            <a:ext cx="420624" cy="42062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6096" y="4663440"/>
            <a:ext cx="420624" cy="42062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6096" y="6181344"/>
            <a:ext cx="420624" cy="420624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685800" y="3035808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70"/>
              </a:lnSpc>
              <a:buNone/>
            </a:pPr>
            <a:r>
              <a:rPr lang="en-US" sz="3840" dirty="0">
                <a:solidFill>
                  <a:srgbClr val="EAEAEA"/>
                </a:solidFill>
                <a:latin typeface="Arial Black" panose="020B0A04020102020204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Problems and Blind Spot</a:t>
            </a:r>
            <a:endParaRPr lang="en-US" sz="3840" dirty="0">
              <a:latin typeface="Arial Black" panose="020B0A04020102020204" pitchFamily="34" charset="0"/>
            </a:endParaRPr>
          </a:p>
        </p:txBody>
      </p:sp>
      <p:sp>
        <p:nvSpPr>
          <p:cNvPr id="17" name="Text 1"/>
          <p:cNvSpPr/>
          <p:nvPr/>
        </p:nvSpPr>
        <p:spPr>
          <a:xfrm>
            <a:off x="685800" y="394106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Regional film industries struggle with fragmented workflows:</a:t>
            </a:r>
            <a:endParaRPr lang="en-US" sz="1530" dirty="0"/>
          </a:p>
        </p:txBody>
      </p:sp>
      <p:sp>
        <p:nvSpPr>
          <p:cNvPr id="18" name="Text 2"/>
          <p:cNvSpPr/>
          <p:nvPr/>
        </p:nvSpPr>
        <p:spPr>
          <a:xfrm>
            <a:off x="1033272" y="469087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1920" dirty="0"/>
          </a:p>
        </p:txBody>
      </p:sp>
      <p:sp>
        <p:nvSpPr>
          <p:cNvPr id="19" name="Text 3"/>
          <p:cNvSpPr/>
          <p:nvPr/>
        </p:nvSpPr>
        <p:spPr>
          <a:xfrm>
            <a:off x="914400" y="5257800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Manual scheduling &amp; crew coordination slows production.</a:t>
            </a:r>
            <a:endParaRPr lang="en-US" sz="1530" dirty="0"/>
          </a:p>
        </p:txBody>
      </p:sp>
      <p:sp>
        <p:nvSpPr>
          <p:cNvPr id="20" name="Text 4"/>
          <p:cNvSpPr/>
          <p:nvPr/>
        </p:nvSpPr>
        <p:spPr>
          <a:xfrm>
            <a:off x="1033272" y="621792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1920" dirty="0"/>
          </a:p>
        </p:txBody>
      </p:sp>
      <p:sp>
        <p:nvSpPr>
          <p:cNvPr id="21" name="Text 5"/>
          <p:cNvSpPr/>
          <p:nvPr/>
        </p:nvSpPr>
        <p:spPr>
          <a:xfrm>
            <a:off x="914400" y="6784848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Budget overruns happen due to lack of predictive insights.</a:t>
            </a:r>
            <a:endParaRPr lang="en-US" sz="1530" dirty="0"/>
          </a:p>
        </p:txBody>
      </p:sp>
      <p:sp>
        <p:nvSpPr>
          <p:cNvPr id="22" name="Text 6"/>
          <p:cNvSpPr/>
          <p:nvPr/>
        </p:nvSpPr>
        <p:spPr>
          <a:xfrm>
            <a:off x="7763256" y="469087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1920" dirty="0"/>
          </a:p>
        </p:txBody>
      </p:sp>
      <p:sp>
        <p:nvSpPr>
          <p:cNvPr id="23" name="Text 7"/>
          <p:cNvSpPr/>
          <p:nvPr/>
        </p:nvSpPr>
        <p:spPr>
          <a:xfrm>
            <a:off x="7644384" y="5257800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Poor vendor communication causes delays.</a:t>
            </a:r>
            <a:endParaRPr lang="en-US" sz="1530" dirty="0"/>
          </a:p>
        </p:txBody>
      </p:sp>
      <p:sp>
        <p:nvSpPr>
          <p:cNvPr id="24" name="Text 8"/>
          <p:cNvSpPr/>
          <p:nvPr/>
        </p:nvSpPr>
        <p:spPr>
          <a:xfrm>
            <a:off x="7763256" y="621792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1920" dirty="0"/>
          </a:p>
        </p:txBody>
      </p:sp>
      <p:sp>
        <p:nvSpPr>
          <p:cNvPr id="25" name="Text 9"/>
          <p:cNvSpPr/>
          <p:nvPr/>
        </p:nvSpPr>
        <p:spPr>
          <a:xfrm>
            <a:off x="7644384" y="6784848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No unified platform to manage the entire production.</a:t>
            </a:r>
            <a:endParaRPr lang="en-US" sz="153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CCBA269-EABE-7E10-F998-904725C48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38576" y="1653"/>
            <a:ext cx="2891823" cy="758511"/>
          </a:xfrm>
          <a:prstGeom prst="rect">
            <a:avLst/>
          </a:prstGeom>
        </p:spPr>
      </p:pic>
      <p:pic>
        <p:nvPicPr>
          <p:cNvPr id="5122" name="Picture 2" descr="Manual Book 3D Icon - Free Download Services 3D Icons | IconScout">
            <a:extLst>
              <a:ext uri="{FF2B5EF4-FFF2-40B4-BE49-F238E27FC236}">
                <a16:creationId xmlns:a16="http://schemas.microsoft.com/office/drawing/2014/main" id="{26AC892F-752A-7D65-47B8-E4F19408C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815" y="373646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st Overrun 3D Illustrations - Free Download in PNG, glTF">
            <a:extLst>
              <a:ext uri="{FF2B5EF4-FFF2-40B4-BE49-F238E27FC236}">
                <a16:creationId xmlns:a16="http://schemas.microsoft.com/office/drawing/2014/main" id="{953410F1-13D8-60F1-8F70-345D76A0B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215" y="6053328"/>
            <a:ext cx="2897505" cy="289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ad Communication 3D Illustrations - Free Download in PNG, glTF">
            <a:extLst>
              <a:ext uri="{FF2B5EF4-FFF2-40B4-BE49-F238E27FC236}">
                <a16:creationId xmlns:a16="http://schemas.microsoft.com/office/drawing/2014/main" id="{2C56D5C3-D5B9-B56B-CC8B-3D2B639FD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721" y="2934880"/>
            <a:ext cx="4517708" cy="301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Unavailable 3D Illustrations - Free Download in PNG, glTF">
            <a:extLst>
              <a:ext uri="{FF2B5EF4-FFF2-40B4-BE49-F238E27FC236}">
                <a16:creationId xmlns:a16="http://schemas.microsoft.com/office/drawing/2014/main" id="{D1F9EAF7-7CD0-061C-8160-502D0A25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3187" y="602115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37389942-3CDE-33EF-CB19-DC23354F3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4630400" cy="823874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9011" y="-99152"/>
            <a:ext cx="14809410" cy="833954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2734056"/>
            <a:ext cx="4270248" cy="159105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88" y="4553712"/>
            <a:ext cx="4270248" cy="1645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648" y="2734056"/>
            <a:ext cx="4270248" cy="159105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648" y="4553712"/>
            <a:ext cx="4270248" cy="16459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352" y="2734056"/>
            <a:ext cx="4270248" cy="159105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4352" y="4553712"/>
            <a:ext cx="4270248" cy="164592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76656" y="914580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70"/>
              </a:lnSpc>
              <a:buNone/>
            </a:pPr>
            <a:r>
              <a:rPr lang="en-US" sz="3840" dirty="0">
                <a:solidFill>
                  <a:srgbClr val="EAEAEA"/>
                </a:solidFill>
                <a:latin typeface="Arial Black" panose="020B0A04020102020204" pitchFamily="34" charset="0"/>
                <a:ea typeface="思源黑体-思源黑体-Regular" pitchFamily="34" charset="-122"/>
                <a:cs typeface="思源黑体-思源黑体-Regular" pitchFamily="34" charset="-120"/>
              </a:rPr>
              <a:t>Key Features</a:t>
            </a:r>
            <a:endParaRPr lang="en-US" sz="3840" dirty="0">
              <a:latin typeface="Arial Black" panose="020B0A04020102020204" pitchFamily="34" charset="0"/>
            </a:endParaRPr>
          </a:p>
        </p:txBody>
      </p:sp>
      <p:sp>
        <p:nvSpPr>
          <p:cNvPr id="11" name="Text 1"/>
          <p:cNvSpPr/>
          <p:nvPr/>
        </p:nvSpPr>
        <p:spPr>
          <a:xfrm>
            <a:off x="896112" y="2834640"/>
            <a:ext cx="387705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Script Breakdown AI</a:t>
            </a:r>
            <a:endParaRPr lang="en-US" sz="1920" dirty="0"/>
          </a:p>
        </p:txBody>
      </p:sp>
      <p:sp>
        <p:nvSpPr>
          <p:cNvPr id="12" name="Text 2"/>
          <p:cNvSpPr/>
          <p:nvPr/>
        </p:nvSpPr>
        <p:spPr>
          <a:xfrm>
            <a:off x="896112" y="3346704"/>
            <a:ext cx="3877056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Helps break your script into scenes, characters, props, and locations automatically.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896112" y="4645152"/>
            <a:ext cx="387705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Vendor &amp; Crew Recommendation Engine</a:t>
            </a:r>
            <a:endParaRPr lang="en-US" sz="1920" dirty="0"/>
          </a:p>
        </p:txBody>
      </p:sp>
      <p:sp>
        <p:nvSpPr>
          <p:cNvPr id="14" name="Text 4"/>
          <p:cNvSpPr/>
          <p:nvPr/>
        </p:nvSpPr>
        <p:spPr>
          <a:xfrm>
            <a:off x="896112" y="5504688"/>
            <a:ext cx="3877056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Suggests the best vendors and crew members for your project.</a:t>
            </a:r>
            <a:endParaRPr lang="en-US" sz="1530" dirty="0"/>
          </a:p>
        </p:txBody>
      </p:sp>
      <p:sp>
        <p:nvSpPr>
          <p:cNvPr id="15" name="Text 5"/>
          <p:cNvSpPr/>
          <p:nvPr/>
        </p:nvSpPr>
        <p:spPr>
          <a:xfrm>
            <a:off x="5385816" y="2834640"/>
            <a:ext cx="387705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Smart Scheduling Assistant</a:t>
            </a:r>
            <a:endParaRPr lang="en-US" sz="1920" dirty="0"/>
          </a:p>
        </p:txBody>
      </p:sp>
      <p:sp>
        <p:nvSpPr>
          <p:cNvPr id="16" name="Text 6"/>
          <p:cNvSpPr/>
          <p:nvPr/>
        </p:nvSpPr>
        <p:spPr>
          <a:xfrm>
            <a:off x="5385816" y="3346704"/>
            <a:ext cx="3877056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Makes shooting schedules quickly, based on actor availability and location.</a:t>
            </a:r>
            <a:endParaRPr lang="en-US" sz="1530" dirty="0"/>
          </a:p>
        </p:txBody>
      </p:sp>
      <p:sp>
        <p:nvSpPr>
          <p:cNvPr id="17" name="Text 7"/>
          <p:cNvSpPr/>
          <p:nvPr/>
        </p:nvSpPr>
        <p:spPr>
          <a:xfrm>
            <a:off x="5385816" y="4645152"/>
            <a:ext cx="387705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Real-time Production Tracking</a:t>
            </a:r>
            <a:endParaRPr lang="en-US" sz="1920" dirty="0"/>
          </a:p>
        </p:txBody>
      </p:sp>
      <p:sp>
        <p:nvSpPr>
          <p:cNvPr id="18" name="Text 8"/>
          <p:cNvSpPr/>
          <p:nvPr/>
        </p:nvSpPr>
        <p:spPr>
          <a:xfrm>
            <a:off x="5385816" y="5166360"/>
            <a:ext cx="3877056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Shows what’s happening on set in real time.</a:t>
            </a:r>
            <a:endParaRPr lang="en-US" sz="1530" dirty="0"/>
          </a:p>
        </p:txBody>
      </p:sp>
      <p:sp>
        <p:nvSpPr>
          <p:cNvPr id="19" name="Text 9"/>
          <p:cNvSpPr/>
          <p:nvPr/>
        </p:nvSpPr>
        <p:spPr>
          <a:xfrm>
            <a:off x="9866376" y="2834640"/>
            <a:ext cx="387705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Predictive Budget Estimator</a:t>
            </a:r>
            <a:endParaRPr lang="en-US" sz="1920" dirty="0"/>
          </a:p>
        </p:txBody>
      </p:sp>
      <p:sp>
        <p:nvSpPr>
          <p:cNvPr id="20" name="Text 10"/>
          <p:cNvSpPr/>
          <p:nvPr/>
        </p:nvSpPr>
        <p:spPr>
          <a:xfrm>
            <a:off x="9866376" y="3346704"/>
            <a:ext cx="3877056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Tells you how much your production will cost so you can plan your budget.</a:t>
            </a:r>
            <a:endParaRPr lang="en-US" sz="1530" dirty="0"/>
          </a:p>
        </p:txBody>
      </p:sp>
      <p:sp>
        <p:nvSpPr>
          <p:cNvPr id="21" name="Text 11"/>
          <p:cNvSpPr/>
          <p:nvPr/>
        </p:nvSpPr>
        <p:spPr>
          <a:xfrm>
            <a:off x="9866376" y="4645152"/>
            <a:ext cx="387705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Cloud Collaboration Dashboard</a:t>
            </a:r>
            <a:endParaRPr lang="en-US" sz="1920" dirty="0"/>
          </a:p>
        </p:txBody>
      </p:sp>
      <p:sp>
        <p:nvSpPr>
          <p:cNvPr id="22" name="Text 12"/>
          <p:cNvSpPr/>
          <p:nvPr/>
        </p:nvSpPr>
        <p:spPr>
          <a:xfrm>
            <a:off x="9866376" y="5504688"/>
            <a:ext cx="3877056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Keeps everyone on the same page with files and updates in one place.</a:t>
            </a:r>
            <a:endParaRPr lang="en-US" sz="153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20A79F9-EC38-9682-01E0-51F979837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8576" y="1653"/>
            <a:ext cx="2891823" cy="758511"/>
          </a:xfrm>
          <a:prstGeom prst="rect">
            <a:avLst/>
          </a:prstGeom>
        </p:spPr>
      </p:pic>
      <p:pic>
        <p:nvPicPr>
          <p:cNvPr id="2050" name="Picture 2" descr="Movie Clapperboard 3D Icon - Free Download Entertainment 3D Icons |  IconScout">
            <a:extLst>
              <a:ext uri="{FF2B5EF4-FFF2-40B4-BE49-F238E27FC236}">
                <a16:creationId xmlns:a16="http://schemas.microsoft.com/office/drawing/2014/main" id="{F5170C71-4002-CEA0-F4D4-5BE92DE8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88" y="2396081"/>
            <a:ext cx="1114554" cy="11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lendar 3D Illustrations - Free Download in PNG, glTF">
            <a:extLst>
              <a:ext uri="{FF2B5EF4-FFF2-40B4-BE49-F238E27FC236}">
                <a16:creationId xmlns:a16="http://schemas.microsoft.com/office/drawing/2014/main" id="{5E86B323-C782-2ED1-6C9C-CB62AB4D0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64" y="2233183"/>
            <a:ext cx="1173860" cy="117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oney Bag 3D Icon - Free Download E-commerce &amp; Shopping 3D Icons | IconScout">
            <a:extLst>
              <a:ext uri="{FF2B5EF4-FFF2-40B4-BE49-F238E27FC236}">
                <a16:creationId xmlns:a16="http://schemas.microsoft.com/office/drawing/2014/main" id="{D864812E-7C4B-FC2C-79BB-D31A6186E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880" y="2175421"/>
            <a:ext cx="1289384" cy="128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0DEB7FD-A8FB-8361-07EF-A64CA88D4A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81203" y="4846191"/>
            <a:ext cx="1504188" cy="1504188"/>
          </a:xfrm>
          <a:prstGeom prst="rect">
            <a:avLst/>
          </a:prstGeom>
        </p:spPr>
      </p:pic>
      <p:pic>
        <p:nvPicPr>
          <p:cNvPr id="2058" name="Picture 10" descr="Time Tracking 3D Icon - Free Download Business 3D Icons | IconScout">
            <a:extLst>
              <a:ext uri="{FF2B5EF4-FFF2-40B4-BE49-F238E27FC236}">
                <a16:creationId xmlns:a16="http://schemas.microsoft.com/office/drawing/2014/main" id="{CF32930E-EAAB-F446-05EF-69E786FAF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685" y="5704141"/>
            <a:ext cx="1173861" cy="117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age 4 | Collaboration Tool 3D Illustrations - Free Download in PNG, glTF">
            <a:extLst>
              <a:ext uri="{FF2B5EF4-FFF2-40B4-BE49-F238E27FC236}">
                <a16:creationId xmlns:a16="http://schemas.microsoft.com/office/drawing/2014/main" id="{1A4110F9-2EC5-31CC-21E3-5B8CF41BE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772" y="4632861"/>
            <a:ext cx="1487621" cy="148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86968" y="610668"/>
            <a:ext cx="13267944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7410"/>
              </a:lnSpc>
            </a:pPr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Impacts &amp; Benefits </a:t>
            </a:r>
          </a:p>
        </p:txBody>
      </p:sp>
      <p:sp>
        <p:nvSpPr>
          <p:cNvPr id="5" name="Text 1"/>
          <p:cNvSpPr/>
          <p:nvPr/>
        </p:nvSpPr>
        <p:spPr>
          <a:xfrm>
            <a:off x="886968" y="3912504"/>
            <a:ext cx="61173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680"/>
              </a:lnSpc>
            </a:pPr>
            <a:endParaRPr lang="en-US" sz="192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628EC3-A51F-5262-86A3-7E15C1DB1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8576" y="1653"/>
            <a:ext cx="2891823" cy="758511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E08685E5-A83D-8909-C451-BE097DF89FAE}"/>
              </a:ext>
            </a:extLst>
          </p:cNvPr>
          <p:cNvSpPr/>
          <p:nvPr/>
        </p:nvSpPr>
        <p:spPr>
          <a:xfrm>
            <a:off x="896112" y="1643992"/>
            <a:ext cx="7994500" cy="62096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endParaRPr lang="en-US" sz="192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0A10ED6F-FD60-B613-0A7E-9E7A06ECF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968" y="1616645"/>
            <a:ext cx="13267944" cy="2743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790DCD5-909B-9526-A503-69204A29ACEF}"/>
              </a:ext>
            </a:extLst>
          </p:cNvPr>
          <p:cNvGrpSpPr/>
          <p:nvPr/>
        </p:nvGrpSpPr>
        <p:grpSpPr>
          <a:xfrm>
            <a:off x="2587201" y="2723921"/>
            <a:ext cx="4270248" cy="1591056"/>
            <a:chOff x="976122" y="2859870"/>
            <a:chExt cx="4270248" cy="1591056"/>
          </a:xfrm>
        </p:grpSpPr>
        <p:pic>
          <p:nvPicPr>
            <p:cNvPr id="20" name="Image 2" descr="Project planning is 40% faster using our tools.&#10;">
              <a:extLst>
                <a:ext uri="{FF2B5EF4-FFF2-40B4-BE49-F238E27FC236}">
                  <a16:creationId xmlns:a16="http://schemas.microsoft.com/office/drawing/2014/main" id="{7513CDF9-A0C4-8479-C946-C65156E241F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6122" y="2859870"/>
              <a:ext cx="4270248" cy="159105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5C250A4-68A2-E75A-BB24-973000E886A7}"/>
                </a:ext>
              </a:extLst>
            </p:cNvPr>
            <p:cNvSpPr txBox="1"/>
            <p:nvPr/>
          </p:nvSpPr>
          <p:spPr>
            <a:xfrm>
              <a:off x="1197864" y="3135951"/>
              <a:ext cx="3958030" cy="683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920" dirty="0">
                  <a:solidFill>
                    <a:schemeClr val="bg1"/>
                  </a:solidFill>
                </a:rPr>
                <a:t>Project planning is 40% faster using </a:t>
              </a:r>
            </a:p>
            <a:p>
              <a:r>
                <a:rPr lang="en-US" sz="1920" dirty="0">
                  <a:solidFill>
                    <a:schemeClr val="bg1"/>
                  </a:solidFill>
                </a:rPr>
                <a:t>our tools.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E2A926-7E77-8264-6A56-64EAC98B56D8}"/>
              </a:ext>
            </a:extLst>
          </p:cNvPr>
          <p:cNvGrpSpPr/>
          <p:nvPr/>
        </p:nvGrpSpPr>
        <p:grpSpPr>
          <a:xfrm>
            <a:off x="8295464" y="5361452"/>
            <a:ext cx="4283063" cy="1710615"/>
            <a:chOff x="6755488" y="3757855"/>
            <a:chExt cx="4283063" cy="1710615"/>
          </a:xfrm>
        </p:grpSpPr>
        <p:pic>
          <p:nvPicPr>
            <p:cNvPr id="22" name="Image 2" descr="Project planning is 40% faster using our tools.&#10;">
              <a:extLst>
                <a:ext uri="{FF2B5EF4-FFF2-40B4-BE49-F238E27FC236}">
                  <a16:creationId xmlns:a16="http://schemas.microsoft.com/office/drawing/2014/main" id="{561ACE35-5994-99FD-199C-6D4C9DF5783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55488" y="3877414"/>
              <a:ext cx="4270248" cy="1591056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7004304" y="3757855"/>
              <a:ext cx="4034247" cy="15910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>
                <a:lnSpc>
                  <a:spcPts val="2680"/>
                </a:lnSpc>
              </a:pPr>
              <a:r>
                <a:rPr lang="en-US" sz="1920" dirty="0">
                  <a:solidFill>
                    <a:schemeClr val="bg1"/>
                  </a:solidFill>
                </a:rPr>
                <a:t>All stages of production have unified </a:t>
              </a:r>
            </a:p>
            <a:p>
              <a:pPr>
                <a:lnSpc>
                  <a:spcPts val="2680"/>
                </a:lnSpc>
              </a:pPr>
              <a:r>
                <a:rPr lang="en-US" sz="1920" dirty="0">
                  <a:solidFill>
                    <a:schemeClr val="bg1"/>
                  </a:solidFill>
                </a:rPr>
                <a:t>communication.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AD7CD8-646F-E8E5-D7E6-93D168CE9C5B}"/>
              </a:ext>
            </a:extLst>
          </p:cNvPr>
          <p:cNvGrpSpPr/>
          <p:nvPr/>
        </p:nvGrpSpPr>
        <p:grpSpPr>
          <a:xfrm>
            <a:off x="8557682" y="2356976"/>
            <a:ext cx="4270248" cy="1591056"/>
            <a:chOff x="10218422" y="5322387"/>
            <a:chExt cx="4270248" cy="1591056"/>
          </a:xfrm>
        </p:grpSpPr>
        <p:pic>
          <p:nvPicPr>
            <p:cNvPr id="23" name="Image 2" descr="Project planning is 40% faster using our tools.&#10;">
              <a:extLst>
                <a:ext uri="{FF2B5EF4-FFF2-40B4-BE49-F238E27FC236}">
                  <a16:creationId xmlns:a16="http://schemas.microsoft.com/office/drawing/2014/main" id="{73730767-4AFB-A75C-E586-D46D3614FC4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18422" y="5322387"/>
              <a:ext cx="4270248" cy="1591056"/>
            </a:xfrm>
            <a:prstGeom prst="rect">
              <a:avLst/>
            </a:prstGeom>
          </p:spPr>
        </p:pic>
        <p:sp>
          <p:nvSpPr>
            <p:cNvPr id="8" name="Text 4"/>
            <p:cNvSpPr/>
            <p:nvPr/>
          </p:nvSpPr>
          <p:spPr>
            <a:xfrm>
              <a:off x="10413749" y="5577180"/>
              <a:ext cx="3741163" cy="7364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>
                <a:lnSpc>
                  <a:spcPts val="2680"/>
                </a:lnSpc>
              </a:pPr>
              <a:r>
                <a:rPr lang="en-US" sz="1920" dirty="0">
                  <a:solidFill>
                    <a:schemeClr val="bg1"/>
                  </a:solidFill>
                </a:rPr>
                <a:t>We empower regional filmmakers with </a:t>
              </a:r>
            </a:p>
            <a:p>
              <a:pPr>
                <a:lnSpc>
                  <a:spcPts val="2680"/>
                </a:lnSpc>
              </a:pPr>
              <a:r>
                <a:rPr lang="en-US" sz="1920" dirty="0">
                  <a:solidFill>
                    <a:schemeClr val="bg1"/>
                  </a:solidFill>
                </a:rPr>
                <a:t>tools that use data to guide decisions.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44EAEF7-E844-3F48-E454-59461FF2CC2E}"/>
              </a:ext>
            </a:extLst>
          </p:cNvPr>
          <p:cNvGrpSpPr/>
          <p:nvPr/>
        </p:nvGrpSpPr>
        <p:grpSpPr>
          <a:xfrm>
            <a:off x="2012608" y="5503560"/>
            <a:ext cx="6401974" cy="1591056"/>
            <a:chOff x="3488436" y="5827041"/>
            <a:chExt cx="6401974" cy="1591056"/>
          </a:xfrm>
        </p:grpSpPr>
        <p:pic>
          <p:nvPicPr>
            <p:cNvPr id="21" name="Image 2" descr="Project planning is 40% faster using our tools.&#10;">
              <a:extLst>
                <a:ext uri="{FF2B5EF4-FFF2-40B4-BE49-F238E27FC236}">
                  <a16:creationId xmlns:a16="http://schemas.microsoft.com/office/drawing/2014/main" id="{E5C18996-5DD4-2486-F04B-87704CB026C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8436" y="5827041"/>
              <a:ext cx="4270248" cy="1591056"/>
            </a:xfrm>
            <a:prstGeom prst="rect">
              <a:avLst/>
            </a:prstGeom>
          </p:spPr>
        </p:pic>
        <p:sp>
          <p:nvSpPr>
            <p:cNvPr id="6" name="Text 2"/>
            <p:cNvSpPr/>
            <p:nvPr/>
          </p:nvSpPr>
          <p:spPr>
            <a:xfrm>
              <a:off x="3773074" y="6226872"/>
              <a:ext cx="6117336" cy="3474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>
                <a:lnSpc>
                  <a:spcPts val="2680"/>
                </a:lnSpc>
              </a:pPr>
              <a:r>
                <a:rPr lang="en-US" sz="1920" dirty="0">
                  <a:solidFill>
                    <a:schemeClr val="bg1"/>
                  </a:solidFill>
                </a:rPr>
                <a:t>AI insights help reduce costs by 25%.</a:t>
              </a:r>
            </a:p>
          </p:txBody>
        </p:sp>
      </p:grpSp>
      <p:pic>
        <p:nvPicPr>
          <p:cNvPr id="3074" name="Picture 2" descr="Benefits 3D Illustrations - Free Download in PNG, glTF">
            <a:extLst>
              <a:ext uri="{FF2B5EF4-FFF2-40B4-BE49-F238E27FC236}">
                <a16:creationId xmlns:a16="http://schemas.microsoft.com/office/drawing/2014/main" id="{BFC8196B-FC4C-F29D-8E14-FA1A03F71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73" y="1827877"/>
            <a:ext cx="2754363" cy="275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usiness growth up graph 3d illustration icon or business success graph 3d  icon or Business investment graph 3d icon 32851517 PNG">
            <a:extLst>
              <a:ext uri="{FF2B5EF4-FFF2-40B4-BE49-F238E27FC236}">
                <a16:creationId xmlns:a16="http://schemas.microsoft.com/office/drawing/2014/main" id="{21C1E42B-E10D-993B-FA12-683078B6A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546" y="2403901"/>
            <a:ext cx="3138143" cy="313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Unified Communication 3D Illustrations - Free Download in PNG, glTF">
            <a:extLst>
              <a:ext uri="{FF2B5EF4-FFF2-40B4-BE49-F238E27FC236}">
                <a16:creationId xmlns:a16="http://schemas.microsoft.com/office/drawing/2014/main" id="{124885FB-AD4F-0BBC-3692-0244EB1B3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250" y="5783644"/>
            <a:ext cx="2574659" cy="257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No Cash 3D Icon - Free Download E-commerce &amp; Shopping 3D Icons | IconScout">
            <a:extLst>
              <a:ext uri="{FF2B5EF4-FFF2-40B4-BE49-F238E27FC236}">
                <a16:creationId xmlns:a16="http://schemas.microsoft.com/office/drawing/2014/main" id="{7422CDD9-39FF-206F-371D-F4814B8CE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63" y="5739793"/>
            <a:ext cx="2309893" cy="230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236976"/>
            <a:ext cx="6537960" cy="7498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69664"/>
            <a:ext cx="6537960" cy="7498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111496"/>
            <a:ext cx="6537960" cy="7498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044184"/>
            <a:ext cx="6537960" cy="104241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784" y="3236976"/>
            <a:ext cx="6537960" cy="7498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784" y="4169664"/>
            <a:ext cx="6537960" cy="7498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784" y="5111496"/>
            <a:ext cx="6537960" cy="74980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6044184"/>
            <a:ext cx="6537960" cy="1042416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685800" y="941832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70"/>
              </a:lnSpc>
              <a:buNone/>
            </a:pPr>
            <a:r>
              <a:rPr lang="en-US" sz="3840" dirty="0">
                <a:solidFill>
                  <a:srgbClr val="EAEAEA"/>
                </a:solidFill>
                <a:latin typeface="Arial Black" panose="020B0A04020102020204" pitchFamily="34" charset="0"/>
                <a:ea typeface="思源黑体-思源黑体-Regular" pitchFamily="34" charset="-122"/>
                <a:cs typeface="思源黑体-思源黑体-Regular" pitchFamily="34" charset="-120"/>
              </a:rPr>
              <a:t>System Overview</a:t>
            </a:r>
            <a:endParaRPr lang="en-US" sz="3840" dirty="0">
              <a:latin typeface="Arial Black" panose="020B0A04020102020204" pitchFamily="34" charset="0"/>
            </a:endParaRPr>
          </a:p>
        </p:txBody>
      </p:sp>
      <p:sp>
        <p:nvSpPr>
          <p:cNvPr id="13" name="Text 1"/>
          <p:cNvSpPr/>
          <p:nvPr/>
        </p:nvSpPr>
        <p:spPr>
          <a:xfrm>
            <a:off x="685800" y="1847088"/>
            <a:ext cx="13267944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ShotWeave is an AI-powered Production Operating System designed for the film industry. It streamlines pre-production, production, and post-production workflows, helping filmmakers make data-driven decisions, save time, and optimize resources. Develop a comprehensive AI-powered dashboard that unifies all aspects of film production within a single integrated platform. The system encompasses pre-production planning, active production monitoring, post-production workflows, and distribution management. Key features include:</a:t>
            </a:r>
            <a:endParaRPr lang="en-US" sz="1530" dirty="0"/>
          </a:p>
        </p:txBody>
      </p:sp>
      <p:sp>
        <p:nvSpPr>
          <p:cNvPr id="14" name="Text 2"/>
          <p:cNvSpPr/>
          <p:nvPr/>
        </p:nvSpPr>
        <p:spPr>
          <a:xfrm>
            <a:off x="914400" y="3456432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Centralized finance management.</a:t>
            </a:r>
            <a:endParaRPr lang="en-US" sz="1530" dirty="0"/>
          </a:p>
        </p:txBody>
      </p:sp>
      <p:sp>
        <p:nvSpPr>
          <p:cNvPr id="15" name="Text 3"/>
          <p:cNvSpPr/>
          <p:nvPr/>
        </p:nvSpPr>
        <p:spPr>
          <a:xfrm>
            <a:off x="914400" y="4398264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HR coordination.</a:t>
            </a:r>
            <a:endParaRPr lang="en-US" sz="1530" dirty="0"/>
          </a:p>
        </p:txBody>
      </p:sp>
      <p:sp>
        <p:nvSpPr>
          <p:cNvPr id="16" name="Text 4"/>
          <p:cNvSpPr/>
          <p:nvPr/>
        </p:nvSpPr>
        <p:spPr>
          <a:xfrm>
            <a:off x="914400" y="5330952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Design workflow optimization.</a:t>
            </a:r>
            <a:endParaRPr lang="en-US" sz="1530" dirty="0"/>
          </a:p>
        </p:txBody>
      </p:sp>
      <p:sp>
        <p:nvSpPr>
          <p:cNvPr id="17" name="Text 5"/>
          <p:cNvSpPr/>
          <p:nvPr/>
        </p:nvSpPr>
        <p:spPr>
          <a:xfrm>
            <a:off x="914400" y="6272784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Dynamic reporting capabilities.</a:t>
            </a:r>
            <a:endParaRPr lang="en-US" sz="1530" dirty="0"/>
          </a:p>
        </p:txBody>
      </p:sp>
      <p:sp>
        <p:nvSpPr>
          <p:cNvPr id="18" name="Text 6"/>
          <p:cNvSpPr/>
          <p:nvPr/>
        </p:nvSpPr>
        <p:spPr>
          <a:xfrm>
            <a:off x="7644384" y="3456432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Real-time operations tracking.</a:t>
            </a:r>
            <a:endParaRPr lang="en-US" sz="1530" dirty="0"/>
          </a:p>
        </p:txBody>
      </p:sp>
      <p:sp>
        <p:nvSpPr>
          <p:cNvPr id="19" name="Text 7"/>
          <p:cNvSpPr/>
          <p:nvPr/>
        </p:nvSpPr>
        <p:spPr>
          <a:xfrm>
            <a:off x="7644384" y="4398264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Administrative task automation.</a:t>
            </a:r>
            <a:endParaRPr lang="en-US" sz="1530" dirty="0"/>
          </a:p>
        </p:txBody>
      </p:sp>
      <p:sp>
        <p:nvSpPr>
          <p:cNvPr id="20" name="Text 8"/>
          <p:cNvSpPr/>
          <p:nvPr/>
        </p:nvSpPr>
        <p:spPr>
          <a:xfrm>
            <a:off x="7644384" y="5330952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VFX pipeline management.</a:t>
            </a:r>
            <a:endParaRPr lang="en-US" sz="1530" dirty="0"/>
          </a:p>
        </p:txBody>
      </p:sp>
      <p:sp>
        <p:nvSpPr>
          <p:cNvPr id="21" name="Text 9"/>
          <p:cNvSpPr/>
          <p:nvPr/>
        </p:nvSpPr>
        <p:spPr>
          <a:xfrm>
            <a:off x="7644384" y="6272784"/>
            <a:ext cx="608990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Intelligent budget oversight with predictive analytics for cost control and resource allocation.</a:t>
            </a:r>
            <a:endParaRPr lang="en-US" sz="153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C1C40-E5B1-D1CD-7CE5-BDC39F1FF4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8576" y="1653"/>
            <a:ext cx="2891823" cy="7585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424" y="1984248"/>
            <a:ext cx="2606040" cy="20848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4279392"/>
            <a:ext cx="2606040" cy="26700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0" y="1984248"/>
            <a:ext cx="2606040" cy="20848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5203" y="3688778"/>
            <a:ext cx="2606040" cy="267004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416" y="1984248"/>
            <a:ext cx="2606040" cy="208483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4917" y="3479292"/>
            <a:ext cx="1636776" cy="16916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5664" y="4480560"/>
            <a:ext cx="1636776" cy="227685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1160" y="2176272"/>
            <a:ext cx="1636776" cy="16916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2443" y="3889946"/>
            <a:ext cx="1636776" cy="227685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992" y="3895123"/>
            <a:ext cx="1636776" cy="169164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789" y="3904488"/>
            <a:ext cx="420624" cy="42062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5287" y="3873907"/>
            <a:ext cx="420624" cy="42062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2939" y="3896997"/>
            <a:ext cx="420624" cy="42062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8083" y="3871658"/>
            <a:ext cx="420624" cy="42062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1488" y="3876835"/>
            <a:ext cx="420624" cy="420624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536270" y="1095022"/>
            <a:ext cx="829360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370"/>
              </a:lnSpc>
              <a:buNone/>
            </a:pPr>
            <a:r>
              <a:rPr lang="en-US" sz="3840" dirty="0">
                <a:solidFill>
                  <a:srgbClr val="EAEAEA"/>
                </a:solidFill>
                <a:latin typeface="Arial Black" panose="020B0A04020102020204" pitchFamily="34" charset="0"/>
                <a:ea typeface="思源黑体-思源黑体-Regular" pitchFamily="34" charset="-122"/>
                <a:cs typeface="思源黑体-思源黑体-Regular" pitchFamily="34" charset="-120"/>
              </a:rPr>
              <a:t>Tech Stack </a:t>
            </a:r>
            <a:endParaRPr lang="en-US" sz="3840" dirty="0">
              <a:latin typeface="Arial Black" panose="020B0A04020102020204" pitchFamily="34" charset="0"/>
            </a:endParaRPr>
          </a:p>
        </p:txBody>
      </p:sp>
      <p:sp>
        <p:nvSpPr>
          <p:cNvPr id="20" name="Text 1"/>
          <p:cNvSpPr/>
          <p:nvPr/>
        </p:nvSpPr>
        <p:spPr>
          <a:xfrm>
            <a:off x="1174949" y="391363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1920" dirty="0"/>
          </a:p>
        </p:txBody>
      </p:sp>
      <p:sp>
        <p:nvSpPr>
          <p:cNvPr id="21" name="Text 2"/>
          <p:cNvSpPr/>
          <p:nvPr/>
        </p:nvSpPr>
        <p:spPr>
          <a:xfrm>
            <a:off x="1641293" y="3922776"/>
            <a:ext cx="163677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Frontend</a:t>
            </a:r>
            <a:endParaRPr lang="en-US" sz="1920" dirty="0"/>
          </a:p>
        </p:txBody>
      </p:sp>
      <p:sp>
        <p:nvSpPr>
          <p:cNvPr id="22" name="Text 3"/>
          <p:cNvSpPr/>
          <p:nvPr/>
        </p:nvSpPr>
        <p:spPr>
          <a:xfrm>
            <a:off x="1641293" y="4434840"/>
            <a:ext cx="1636776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React.js (for dashboard) or plain HTML/CSS if time is less.</a:t>
            </a:r>
            <a:endParaRPr lang="en-US" sz="1530" dirty="0"/>
          </a:p>
        </p:txBody>
      </p:sp>
      <p:sp>
        <p:nvSpPr>
          <p:cNvPr id="23" name="Text 4"/>
          <p:cNvSpPr/>
          <p:nvPr/>
        </p:nvSpPr>
        <p:spPr>
          <a:xfrm>
            <a:off x="9825087" y="3873907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1920" dirty="0"/>
          </a:p>
        </p:txBody>
      </p:sp>
      <p:sp>
        <p:nvSpPr>
          <p:cNvPr id="24" name="Text 5"/>
          <p:cNvSpPr/>
          <p:nvPr/>
        </p:nvSpPr>
        <p:spPr>
          <a:xfrm>
            <a:off x="10268791" y="3892195"/>
            <a:ext cx="163677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AI/ML</a:t>
            </a:r>
            <a:endParaRPr lang="en-US" sz="1920" dirty="0"/>
          </a:p>
        </p:txBody>
      </p:sp>
      <p:sp>
        <p:nvSpPr>
          <p:cNvPr id="25" name="Text 6"/>
          <p:cNvSpPr/>
          <p:nvPr/>
        </p:nvSpPr>
        <p:spPr>
          <a:xfrm>
            <a:off x="10173047" y="4286901"/>
            <a:ext cx="1636776" cy="14873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Python (Spacy for Script break-down)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scikit-learn for regression, simple &amp; hackathon friendly).</a:t>
            </a:r>
            <a:endParaRPr lang="en-US" sz="1530" dirty="0"/>
          </a:p>
        </p:txBody>
      </p:sp>
      <p:sp>
        <p:nvSpPr>
          <p:cNvPr id="26" name="Text 7"/>
          <p:cNvSpPr/>
          <p:nvPr/>
        </p:nvSpPr>
        <p:spPr>
          <a:xfrm>
            <a:off x="3985982" y="388620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1920" dirty="0"/>
          </a:p>
        </p:txBody>
      </p:sp>
      <p:sp>
        <p:nvSpPr>
          <p:cNvPr id="27" name="Text 8"/>
          <p:cNvSpPr/>
          <p:nvPr/>
        </p:nvSpPr>
        <p:spPr>
          <a:xfrm>
            <a:off x="4427299" y="3915285"/>
            <a:ext cx="163677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Backend</a:t>
            </a:r>
            <a:endParaRPr lang="en-US" sz="1920" dirty="0"/>
          </a:p>
        </p:txBody>
      </p:sp>
      <p:sp>
        <p:nvSpPr>
          <p:cNvPr id="28" name="Text 9"/>
          <p:cNvSpPr/>
          <p:nvPr/>
        </p:nvSpPr>
        <p:spPr>
          <a:xfrm>
            <a:off x="4427299" y="4427349"/>
            <a:ext cx="1636776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Python Flask API 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(faster for AI).</a:t>
            </a:r>
            <a:endParaRPr lang="en-US" sz="1530" dirty="0"/>
          </a:p>
        </p:txBody>
      </p:sp>
      <p:sp>
        <p:nvSpPr>
          <p:cNvPr id="29" name="Text 10"/>
          <p:cNvSpPr/>
          <p:nvPr/>
        </p:nvSpPr>
        <p:spPr>
          <a:xfrm>
            <a:off x="12231970" y="391280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</a:t>
            </a:r>
            <a:endParaRPr lang="en-US" sz="1920" dirty="0"/>
          </a:p>
        </p:txBody>
      </p:sp>
      <p:sp>
        <p:nvSpPr>
          <p:cNvPr id="30" name="Text 11"/>
          <p:cNvSpPr/>
          <p:nvPr/>
        </p:nvSpPr>
        <p:spPr>
          <a:xfrm>
            <a:off x="12689170" y="3903662"/>
            <a:ext cx="163677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Deployment</a:t>
            </a:r>
            <a:endParaRPr lang="en-US" sz="1920" dirty="0"/>
          </a:p>
        </p:txBody>
      </p:sp>
      <p:sp>
        <p:nvSpPr>
          <p:cNvPr id="31" name="Text 12"/>
          <p:cNvSpPr/>
          <p:nvPr/>
        </p:nvSpPr>
        <p:spPr>
          <a:xfrm>
            <a:off x="12662443" y="4402010"/>
            <a:ext cx="1636776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Vercel</a:t>
            </a:r>
            <a:endParaRPr lang="en-US" sz="1530" dirty="0"/>
          </a:p>
        </p:txBody>
      </p:sp>
      <p:sp>
        <p:nvSpPr>
          <p:cNvPr id="32" name="Text 13"/>
          <p:cNvSpPr/>
          <p:nvPr/>
        </p:nvSpPr>
        <p:spPr>
          <a:xfrm>
            <a:off x="6938648" y="3913411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1920" dirty="0"/>
          </a:p>
        </p:txBody>
      </p:sp>
      <p:sp>
        <p:nvSpPr>
          <p:cNvPr id="33" name="Text 14"/>
          <p:cNvSpPr/>
          <p:nvPr/>
        </p:nvSpPr>
        <p:spPr>
          <a:xfrm>
            <a:off x="7404992" y="3895123"/>
            <a:ext cx="163677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Database</a:t>
            </a:r>
            <a:endParaRPr lang="en-US" sz="1920" dirty="0"/>
          </a:p>
        </p:txBody>
      </p:sp>
      <p:sp>
        <p:nvSpPr>
          <p:cNvPr id="34" name="Text 15"/>
          <p:cNvSpPr/>
          <p:nvPr/>
        </p:nvSpPr>
        <p:spPr>
          <a:xfrm>
            <a:off x="7404992" y="4407187"/>
            <a:ext cx="1636776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MongoDB (for storing dummy tasks/progress).</a:t>
            </a:r>
            <a:endParaRPr lang="en-US" sz="153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11D3026-E082-5A0C-BED4-8DB33A5697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8576" y="1653"/>
            <a:ext cx="2891823" cy="758511"/>
          </a:xfrm>
          <a:prstGeom prst="rect">
            <a:avLst/>
          </a:prstGeom>
        </p:spPr>
      </p:pic>
      <p:pic>
        <p:nvPicPr>
          <p:cNvPr id="1026" name="Picture 2" descr="Front End Technical 3D Illustrations - Free Download in PNG, glTF">
            <a:extLst>
              <a:ext uri="{FF2B5EF4-FFF2-40B4-BE49-F238E27FC236}">
                <a16:creationId xmlns:a16="http://schemas.microsoft.com/office/drawing/2014/main" id="{F6AEBB88-0696-B72E-9D13-3DADF54B4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63" y="2225992"/>
            <a:ext cx="1592199" cy="159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ckend 3D Illustrations - Free Download in PNG, glTF">
            <a:extLst>
              <a:ext uri="{FF2B5EF4-FFF2-40B4-BE49-F238E27FC236}">
                <a16:creationId xmlns:a16="http://schemas.microsoft.com/office/drawing/2014/main" id="{3CEA44A4-771A-005D-549C-20EB4CC2A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888" y="2119632"/>
            <a:ext cx="1969389" cy="196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D Database 3D Illustrations - Free Download in PNG, glTF">
            <a:extLst>
              <a:ext uri="{FF2B5EF4-FFF2-40B4-BE49-F238E27FC236}">
                <a16:creationId xmlns:a16="http://schemas.microsoft.com/office/drawing/2014/main" id="{A9B267AC-BB51-4635-EDFE-CB8FC84C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48" y="2322493"/>
            <a:ext cx="1706862" cy="17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tificial Intelligence 3D Illustrations - Free Download in PNG, glTF">
            <a:extLst>
              <a:ext uri="{FF2B5EF4-FFF2-40B4-BE49-F238E27FC236}">
                <a16:creationId xmlns:a16="http://schemas.microsoft.com/office/drawing/2014/main" id="{F8C71A2D-1427-B6AD-E646-6D4C0D11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321" y="2241170"/>
            <a:ext cx="1780014" cy="17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ployment 3D Illustrations - Free Download in PNG, glTF">
            <a:extLst>
              <a:ext uri="{FF2B5EF4-FFF2-40B4-BE49-F238E27FC236}">
                <a16:creationId xmlns:a16="http://schemas.microsoft.com/office/drawing/2014/main" id="{AB081B54-AFB4-7821-220B-126D8109B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989" y="2295313"/>
            <a:ext cx="1890325" cy="189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5587D-7D03-6C9F-2A3D-4FD3666CD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F204DB6-E12D-B8CD-2BFC-C99D99766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CD18F11B-E3DC-EA1F-46A3-6FC16F21B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424" y="4279392"/>
            <a:ext cx="2606040" cy="2670048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E9D118F6-8BB6-5476-9150-93746D25E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3920" y="1984248"/>
            <a:ext cx="2606040" cy="2084832"/>
          </a:xfrm>
          <a:prstGeom prst="rect">
            <a:avLst/>
          </a:prstGeom>
        </p:spPr>
      </p:pic>
      <p:pic>
        <p:nvPicPr>
          <p:cNvPr id="10" name="Image 8" descr="preencoded.png">
            <a:extLst>
              <a:ext uri="{FF2B5EF4-FFF2-40B4-BE49-F238E27FC236}">
                <a16:creationId xmlns:a16="http://schemas.microsoft.com/office/drawing/2014/main" id="{1CA3F189-8859-5533-3E8B-C85BC516C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64" y="4480560"/>
            <a:ext cx="1636776" cy="2276856"/>
          </a:xfrm>
          <a:prstGeom prst="rect">
            <a:avLst/>
          </a:prstGeom>
        </p:spPr>
      </p:pic>
      <p:pic>
        <p:nvPicPr>
          <p:cNvPr id="12" name="Image 10" descr="preencoded.png">
            <a:extLst>
              <a:ext uri="{FF2B5EF4-FFF2-40B4-BE49-F238E27FC236}">
                <a16:creationId xmlns:a16="http://schemas.microsoft.com/office/drawing/2014/main" id="{25006A0B-412D-A67B-81AF-F482700BC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2455054"/>
            <a:ext cx="1636776" cy="2276856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B4601CDB-B37E-C2FC-3761-1D0C749BCB54}"/>
              </a:ext>
            </a:extLst>
          </p:cNvPr>
          <p:cNvSpPr/>
          <p:nvPr/>
        </p:nvSpPr>
        <p:spPr>
          <a:xfrm>
            <a:off x="3752723" y="989544"/>
            <a:ext cx="829360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370"/>
              </a:lnSpc>
              <a:buNone/>
            </a:pPr>
            <a:r>
              <a:rPr lang="en-US" sz="3840" dirty="0">
                <a:solidFill>
                  <a:schemeClr val="bg1"/>
                </a:solidFill>
                <a:latin typeface="Arial Black" panose="020B0A04020102020204" pitchFamily="34" charset="0"/>
              </a:rPr>
              <a:t>Architecture</a:t>
            </a:r>
          </a:p>
        </p:txBody>
      </p:sp>
      <p:sp>
        <p:nvSpPr>
          <p:cNvPr id="30" name="Text 11">
            <a:extLst>
              <a:ext uri="{FF2B5EF4-FFF2-40B4-BE49-F238E27FC236}">
                <a16:creationId xmlns:a16="http://schemas.microsoft.com/office/drawing/2014/main" id="{4D7C9912-735D-DF17-4DEA-6A0F0854B5DB}"/>
              </a:ext>
            </a:extLst>
          </p:cNvPr>
          <p:cNvSpPr/>
          <p:nvPr/>
        </p:nvSpPr>
        <p:spPr>
          <a:xfrm>
            <a:off x="12689170" y="3903662"/>
            <a:ext cx="163677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endParaRPr lang="en-US" sz="1920" dirty="0"/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665013E1-3ECB-53AD-FB9D-2BFC0E2F0117}"/>
              </a:ext>
            </a:extLst>
          </p:cNvPr>
          <p:cNvSpPr/>
          <p:nvPr/>
        </p:nvSpPr>
        <p:spPr>
          <a:xfrm>
            <a:off x="12662443" y="4402010"/>
            <a:ext cx="1636776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53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E3415B9-84C0-D606-B368-8E18E25985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8576" y="1653"/>
            <a:ext cx="2891823" cy="75851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8DC4F89-7FCB-D483-E263-A172314127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65134" y="-266622"/>
            <a:ext cx="15911444" cy="834056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44AD86-C00E-E85F-A8D4-15737837CDE7}"/>
              </a:ext>
            </a:extLst>
          </p:cNvPr>
          <p:cNvSpPr txBox="1"/>
          <p:nvPr/>
        </p:nvSpPr>
        <p:spPr>
          <a:xfrm>
            <a:off x="6112118" y="3910060"/>
            <a:ext cx="4728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User Work Flow Design</a:t>
            </a:r>
            <a:endParaRPr lang="en-IN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0" name="Image 2" descr="preencoded.png">
            <a:extLst>
              <a:ext uri="{FF2B5EF4-FFF2-40B4-BE49-F238E27FC236}">
                <a16:creationId xmlns:a16="http://schemas.microsoft.com/office/drawing/2014/main" id="{C0C9F847-026B-B331-35E0-4D32D0BAB3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5198" y="1711895"/>
            <a:ext cx="13267944" cy="274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21423D7-AA9C-73ED-77FB-D700465488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5238" y="835013"/>
            <a:ext cx="994862" cy="99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30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BAED1A-42E1-8E85-4383-AA0A2E619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8576" y="1653"/>
            <a:ext cx="2891823" cy="758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FE94B-ED1E-5FBA-2BE5-DBEA01490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0105" y="1509309"/>
            <a:ext cx="4579345" cy="45793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480</Words>
  <Application>Microsoft Office PowerPoint</Application>
  <PresentationFormat>Custom</PresentationFormat>
  <Paragraphs>76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Arial Black</vt:lpstr>
      <vt:lpstr>思源黑体-思源黑体-Regular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Swayam Prakash</cp:lastModifiedBy>
  <cp:revision>5</cp:revision>
  <dcterms:created xsi:type="dcterms:W3CDTF">2025-10-04T09:48:23Z</dcterms:created>
  <dcterms:modified xsi:type="dcterms:W3CDTF">2025-10-05T06:35:39Z</dcterms:modified>
</cp:coreProperties>
</file>